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ato" charset="1" panose="020F0502020204030203"/>
      <p:regular r:id="rId10"/>
    </p:embeddedFont>
    <p:embeddedFont>
      <p:font typeface="Lato Bold" charset="1" panose="020F0502020204030203"/>
      <p:regular r:id="rId11"/>
    </p:embeddedFont>
    <p:embeddedFont>
      <p:font typeface="Lato Italics" charset="1" panose="020F0502020204030203"/>
      <p:regular r:id="rId12"/>
    </p:embeddedFont>
    <p:embeddedFont>
      <p:font typeface="Lato Bold Italics" charset="1" panose="020F0502020204030203"/>
      <p:regular r:id="rId13"/>
    </p:embeddedFont>
    <p:embeddedFont>
      <p:font typeface="Retropix" charset="1" panose="000000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jpe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jpe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2B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749047" y="2764629"/>
            <a:ext cx="2974499" cy="4759198"/>
          </a:xfrm>
          <a:custGeom>
            <a:avLst/>
            <a:gdLst/>
            <a:ahLst/>
            <a:cxnLst/>
            <a:rect r="r" b="b" t="t" l="l"/>
            <a:pathLst>
              <a:path h="4759198" w="2974499">
                <a:moveTo>
                  <a:pt x="0" y="0"/>
                </a:moveTo>
                <a:lnTo>
                  <a:pt x="2974499" y="0"/>
                </a:lnTo>
                <a:lnTo>
                  <a:pt x="2974499" y="4759198"/>
                </a:lnTo>
                <a:lnTo>
                  <a:pt x="0" y="4759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6331099" y="2763901"/>
            <a:ext cx="2974499" cy="4759198"/>
          </a:xfrm>
          <a:custGeom>
            <a:avLst/>
            <a:gdLst/>
            <a:ahLst/>
            <a:cxnLst/>
            <a:rect r="r" b="b" t="t" l="l"/>
            <a:pathLst>
              <a:path h="4759198" w="2974499">
                <a:moveTo>
                  <a:pt x="0" y="0"/>
                </a:moveTo>
                <a:lnTo>
                  <a:pt x="2974499" y="0"/>
                </a:lnTo>
                <a:lnTo>
                  <a:pt x="2974499" y="4759198"/>
                </a:lnTo>
                <a:lnTo>
                  <a:pt x="0" y="4759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85880" y="3924727"/>
            <a:ext cx="12316240" cy="2337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65"/>
              </a:lnSpc>
            </a:pPr>
            <a:r>
              <a:rPr lang="en-US" sz="5100">
                <a:solidFill>
                  <a:srgbClr val="FFFFFF"/>
                </a:solidFill>
                <a:latin typeface="Retropix Bold"/>
              </a:rPr>
              <a:t>DEVELOPMENT OF A DEEP LEARNING MODULE FOR THE DETECTION OF OUTLIERS IN CMM MEASUREMENT DATA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863553"/>
            <a:ext cx="3863850" cy="656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DONG-A UNIVERSITY</a:t>
            </a:r>
          </a:p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Dept of Computer Enginering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135020" y="8363491"/>
            <a:ext cx="3863850" cy="1656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  <a:ea typeface="Lato"/>
              </a:rPr>
              <a:t>7조 </a:t>
            </a:r>
          </a:p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  <a:ea typeface="Lato"/>
              </a:rPr>
              <a:t>발표자 : 이영찬</a:t>
            </a:r>
          </a:p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  <a:ea typeface="Lato"/>
              </a:rPr>
              <a:t>조원 : 박성민</a:t>
            </a:r>
          </a:p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ea typeface="Lato"/>
              </a:rPr>
              <a:t>박진서</a:t>
            </a:r>
          </a:p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ea typeface="Lato"/>
              </a:rPr>
              <a:t>이승훈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66" r="0" b="-9166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028700" y="5097566"/>
            <a:ext cx="2458485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8929759" y="7278072"/>
            <a:ext cx="2458485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6944520" y="5097566"/>
            <a:ext cx="2458485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3997443" y="5097566"/>
            <a:ext cx="2458485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0">
            <a:off x="11898501" y="7278072"/>
            <a:ext cx="2458485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0" y="6255984"/>
            <a:ext cx="2697474" cy="1854513"/>
          </a:xfrm>
          <a:custGeom>
            <a:avLst/>
            <a:gdLst/>
            <a:ahLst/>
            <a:cxnLst/>
            <a:rect r="r" b="b" t="t" l="l"/>
            <a:pathLst>
              <a:path h="1854513" w="2697474">
                <a:moveTo>
                  <a:pt x="0" y="0"/>
                </a:moveTo>
                <a:lnTo>
                  <a:pt x="2697474" y="0"/>
                </a:lnTo>
                <a:lnTo>
                  <a:pt x="2697474" y="1854514"/>
                </a:lnTo>
                <a:lnTo>
                  <a:pt x="0" y="18545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3693385" y="2321395"/>
            <a:ext cx="4762873" cy="2464787"/>
          </a:xfrm>
          <a:custGeom>
            <a:avLst/>
            <a:gdLst/>
            <a:ahLst/>
            <a:cxnLst/>
            <a:rect r="r" b="b" t="t" l="l"/>
            <a:pathLst>
              <a:path h="2464787" w="4762873">
                <a:moveTo>
                  <a:pt x="0" y="0"/>
                </a:moveTo>
                <a:lnTo>
                  <a:pt x="4762873" y="0"/>
                </a:lnTo>
                <a:lnTo>
                  <a:pt x="4762873" y="2464786"/>
                </a:lnTo>
                <a:lnTo>
                  <a:pt x="0" y="24647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883262"/>
            <a:ext cx="7732224" cy="1346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00"/>
              </a:lnSpc>
            </a:pPr>
            <a:r>
              <a:rPr lang="en-US" sz="8000">
                <a:solidFill>
                  <a:srgbClr val="FFFFFF"/>
                </a:solidFill>
                <a:latin typeface="Retropix Bold"/>
              </a:rPr>
              <a:t>CONTENT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26445" y="3793385"/>
            <a:ext cx="1662995" cy="1148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35"/>
              </a:lnSpc>
            </a:pPr>
            <a:r>
              <a:rPr lang="en-US" sz="6900">
                <a:solidFill>
                  <a:srgbClr val="87DDEB"/>
                </a:solidFill>
                <a:latin typeface="Retropix Bold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27504" y="5973892"/>
            <a:ext cx="1662995" cy="1148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35"/>
              </a:lnSpc>
            </a:pPr>
            <a:r>
              <a:rPr lang="en-US" sz="6900">
                <a:solidFill>
                  <a:srgbClr val="87DDEB"/>
                </a:solidFill>
                <a:latin typeface="Retropix Bold"/>
              </a:rPr>
              <a:t>04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342265" y="3793385"/>
            <a:ext cx="1662995" cy="1148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35"/>
              </a:lnSpc>
            </a:pPr>
            <a:r>
              <a:rPr lang="en-US" sz="6900">
                <a:solidFill>
                  <a:srgbClr val="87DDEB"/>
                </a:solidFill>
                <a:latin typeface="Retropix Bold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395188" y="3793385"/>
            <a:ext cx="1662995" cy="1148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35"/>
              </a:lnSpc>
            </a:pPr>
            <a:r>
              <a:rPr lang="en-US" sz="6900">
                <a:solidFill>
                  <a:srgbClr val="87DDEB"/>
                </a:solidFill>
                <a:latin typeface="Retropix Bold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296246" y="5973892"/>
            <a:ext cx="1662995" cy="1148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35"/>
              </a:lnSpc>
            </a:pPr>
            <a:r>
              <a:rPr lang="en-US" sz="6900">
                <a:solidFill>
                  <a:srgbClr val="87DDEB"/>
                </a:solidFill>
                <a:latin typeface="Retropix Bold"/>
              </a:rPr>
              <a:t>05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8863553"/>
            <a:ext cx="3863850" cy="989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DONG-A UNIVERSITY</a:t>
            </a:r>
          </a:p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Dept of Computer Enginering</a:t>
            </a:r>
          </a:p>
          <a:p>
            <a:pPr>
              <a:lnSpc>
                <a:spcPts val="266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215176" y="5269677"/>
            <a:ext cx="2085532" cy="32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ea typeface="Lato"/>
              </a:rPr>
              <a:t>과제 개요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16235" y="7450184"/>
            <a:ext cx="2085532" cy="32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ea typeface="Lato"/>
              </a:rPr>
              <a:t>향후 계획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130997" y="5269677"/>
            <a:ext cx="2085532" cy="32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ea typeface="Lato"/>
              </a:rPr>
              <a:t>진행 상황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183919" y="5269677"/>
            <a:ext cx="2085532" cy="32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ea typeface="Lato"/>
              </a:rPr>
              <a:t>과제 설명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084978" y="7450184"/>
            <a:ext cx="2085532" cy="32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Lato"/>
              </a:rPr>
              <a:t>Q&amp;A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2B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81821" y="2282357"/>
            <a:ext cx="3377640" cy="3429076"/>
          </a:xfrm>
          <a:custGeom>
            <a:avLst/>
            <a:gdLst/>
            <a:ahLst/>
            <a:cxnLst/>
            <a:rect r="r" b="b" t="t" l="l"/>
            <a:pathLst>
              <a:path h="3429076" w="3377640">
                <a:moveTo>
                  <a:pt x="0" y="0"/>
                </a:moveTo>
                <a:lnTo>
                  <a:pt x="3377640" y="0"/>
                </a:lnTo>
                <a:lnTo>
                  <a:pt x="3377640" y="3429076"/>
                </a:lnTo>
                <a:lnTo>
                  <a:pt x="0" y="342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3426669" y="4968965"/>
            <a:ext cx="3377640" cy="3429076"/>
          </a:xfrm>
          <a:custGeom>
            <a:avLst/>
            <a:gdLst/>
            <a:ahLst/>
            <a:cxnLst/>
            <a:rect r="r" b="b" t="t" l="l"/>
            <a:pathLst>
              <a:path h="3429076" w="3377640">
                <a:moveTo>
                  <a:pt x="0" y="0"/>
                </a:moveTo>
                <a:lnTo>
                  <a:pt x="3377640" y="0"/>
                </a:lnTo>
                <a:lnTo>
                  <a:pt x="3377640" y="3429076"/>
                </a:lnTo>
                <a:lnTo>
                  <a:pt x="0" y="342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1304784" y="2701278"/>
            <a:ext cx="5079754" cy="5246370"/>
            <a:chOff x="0" y="0"/>
            <a:chExt cx="6350000" cy="65582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4"/>
              <a:stretch>
                <a:fillRect l="-27495" t="0" r="-27495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87DDEB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5400000">
            <a:off x="6382699" y="136181"/>
            <a:ext cx="3986439" cy="2641016"/>
          </a:xfrm>
          <a:custGeom>
            <a:avLst/>
            <a:gdLst/>
            <a:ahLst/>
            <a:cxnLst/>
            <a:rect r="r" b="b" t="t" l="l"/>
            <a:pathLst>
              <a:path h="2641016" w="3986439">
                <a:moveTo>
                  <a:pt x="0" y="0"/>
                </a:moveTo>
                <a:lnTo>
                  <a:pt x="3986439" y="0"/>
                </a:lnTo>
                <a:lnTo>
                  <a:pt x="3986439" y="2641016"/>
                </a:lnTo>
                <a:lnTo>
                  <a:pt x="0" y="26410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9642790" y="8625544"/>
            <a:ext cx="2485301" cy="1646512"/>
          </a:xfrm>
          <a:custGeom>
            <a:avLst/>
            <a:gdLst/>
            <a:ahLst/>
            <a:cxnLst/>
            <a:rect r="r" b="b" t="t" l="l"/>
            <a:pathLst>
              <a:path h="1646512" w="2485301">
                <a:moveTo>
                  <a:pt x="0" y="0"/>
                </a:moveTo>
                <a:lnTo>
                  <a:pt x="2485301" y="0"/>
                </a:lnTo>
                <a:lnTo>
                  <a:pt x="2485301" y="1646512"/>
                </a:lnTo>
                <a:lnTo>
                  <a:pt x="0" y="16465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8863553"/>
            <a:ext cx="3863850" cy="656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DONG-A UNIVERSITY</a:t>
            </a:r>
          </a:p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Dept of Computer Enginering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6438" y="2289038"/>
            <a:ext cx="7732224" cy="134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00"/>
              </a:lnSpc>
            </a:pPr>
            <a:r>
              <a:rPr lang="en-US" sz="8000">
                <a:solidFill>
                  <a:srgbClr val="FFFFFF"/>
                </a:solidFill>
                <a:latin typeface="Retropix Bold"/>
              </a:rPr>
              <a:t>1. ABOUT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6438" y="3501814"/>
            <a:ext cx="8669989" cy="134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00"/>
              </a:lnSpc>
            </a:pPr>
            <a:r>
              <a:rPr lang="en-US" sz="8000">
                <a:solidFill>
                  <a:srgbClr val="87DDEB"/>
                </a:solidFill>
                <a:latin typeface="Retropix Bold Italics"/>
              </a:rPr>
              <a:t>OUR PROJECT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6438" y="5293301"/>
            <a:ext cx="8669989" cy="1851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Lato"/>
                <a:ea typeface="Lato"/>
              </a:rPr>
              <a:t>과제의 목표 : CMM을 통한 데이터 측정에서 오류를 자동으로 검출해내는 작업</a:t>
            </a:r>
          </a:p>
          <a:p>
            <a:pPr>
              <a:lnSpc>
                <a:spcPts val="2940"/>
              </a:lnSpc>
            </a:pP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ea typeface="Lato"/>
              </a:rPr>
              <a:t>현재는 작업자에 의해 수동으로 오류를 검출 중이지만</a:t>
            </a:r>
          </a:p>
          <a:p>
            <a:pPr>
              <a:lnSpc>
                <a:spcPts val="2940"/>
              </a:lnSpc>
            </a:pPr>
          </a:p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Lato"/>
                <a:ea typeface="Lato"/>
              </a:rPr>
              <a:t>딥러닝을 통해 자동으로 검출해내는 것이 과제의 목표입니다.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2B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81821" y="2282357"/>
            <a:ext cx="3377640" cy="3429076"/>
          </a:xfrm>
          <a:custGeom>
            <a:avLst/>
            <a:gdLst/>
            <a:ahLst/>
            <a:cxnLst/>
            <a:rect r="r" b="b" t="t" l="l"/>
            <a:pathLst>
              <a:path h="3429076" w="3377640">
                <a:moveTo>
                  <a:pt x="0" y="0"/>
                </a:moveTo>
                <a:lnTo>
                  <a:pt x="3377640" y="0"/>
                </a:lnTo>
                <a:lnTo>
                  <a:pt x="3377640" y="3429076"/>
                </a:lnTo>
                <a:lnTo>
                  <a:pt x="0" y="342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3426669" y="4968965"/>
            <a:ext cx="3377640" cy="3429076"/>
          </a:xfrm>
          <a:custGeom>
            <a:avLst/>
            <a:gdLst/>
            <a:ahLst/>
            <a:cxnLst/>
            <a:rect r="r" b="b" t="t" l="l"/>
            <a:pathLst>
              <a:path h="3429076" w="3377640">
                <a:moveTo>
                  <a:pt x="0" y="0"/>
                </a:moveTo>
                <a:lnTo>
                  <a:pt x="3377640" y="0"/>
                </a:lnTo>
                <a:lnTo>
                  <a:pt x="3377640" y="3429076"/>
                </a:lnTo>
                <a:lnTo>
                  <a:pt x="0" y="342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1304784" y="2701278"/>
            <a:ext cx="5079754" cy="5246370"/>
            <a:chOff x="0" y="0"/>
            <a:chExt cx="6350000" cy="65582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4"/>
              <a:stretch>
                <a:fillRect l="-27495" t="0" r="-27495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87DDEB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5400000">
            <a:off x="6382699" y="136181"/>
            <a:ext cx="3986439" cy="2641016"/>
          </a:xfrm>
          <a:custGeom>
            <a:avLst/>
            <a:gdLst/>
            <a:ahLst/>
            <a:cxnLst/>
            <a:rect r="r" b="b" t="t" l="l"/>
            <a:pathLst>
              <a:path h="2641016" w="3986439">
                <a:moveTo>
                  <a:pt x="0" y="0"/>
                </a:moveTo>
                <a:lnTo>
                  <a:pt x="3986439" y="0"/>
                </a:lnTo>
                <a:lnTo>
                  <a:pt x="3986439" y="2641016"/>
                </a:lnTo>
                <a:lnTo>
                  <a:pt x="0" y="26410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9642790" y="8625544"/>
            <a:ext cx="2485301" cy="1646512"/>
          </a:xfrm>
          <a:custGeom>
            <a:avLst/>
            <a:gdLst/>
            <a:ahLst/>
            <a:cxnLst/>
            <a:rect r="r" b="b" t="t" l="l"/>
            <a:pathLst>
              <a:path h="1646512" w="2485301">
                <a:moveTo>
                  <a:pt x="0" y="0"/>
                </a:moveTo>
                <a:lnTo>
                  <a:pt x="2485301" y="0"/>
                </a:lnTo>
                <a:lnTo>
                  <a:pt x="2485301" y="1646512"/>
                </a:lnTo>
                <a:lnTo>
                  <a:pt x="0" y="16465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8863553"/>
            <a:ext cx="3863850" cy="656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DONG-A UNIVERSITY</a:t>
            </a:r>
          </a:p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Dept of Computer Enginering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6438" y="2289038"/>
            <a:ext cx="7732224" cy="134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00"/>
              </a:lnSpc>
            </a:pPr>
            <a:r>
              <a:rPr lang="en-US" sz="8000">
                <a:solidFill>
                  <a:srgbClr val="FFFFFF"/>
                </a:solidFill>
                <a:latin typeface="Retropix Bold"/>
              </a:rPr>
              <a:t>1. ABOUT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6438" y="3501814"/>
            <a:ext cx="8669989" cy="134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00"/>
              </a:lnSpc>
            </a:pPr>
            <a:r>
              <a:rPr lang="en-US" sz="8000">
                <a:solidFill>
                  <a:srgbClr val="87DDEB"/>
                </a:solidFill>
                <a:latin typeface="Retropix Bold Italics"/>
              </a:rPr>
              <a:t>OUR PROJECT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6438" y="5293301"/>
            <a:ext cx="9276358" cy="3337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Lato"/>
                <a:ea typeface="Lato"/>
              </a:rPr>
              <a:t>현재 오류 검출 과정 : </a:t>
            </a:r>
          </a:p>
          <a:p>
            <a:pPr>
              <a:lnSpc>
                <a:spcPts val="2940"/>
              </a:lnSpc>
            </a:pP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Lato"/>
                <a:ea typeface="Lato"/>
              </a:rPr>
              <a:t>CMM(삼차원 측정기)를 통해 제품의 각종 수치를 측정 -&gt;</a:t>
            </a:r>
          </a:p>
          <a:p>
            <a:pPr>
              <a:lnSpc>
                <a:spcPts val="2940"/>
              </a:lnSpc>
            </a:pP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Lato"/>
                <a:ea typeface="Lato"/>
              </a:rPr>
              <a:t>측정실 작업자가 확인 후 OK, NG 를 판별 -&gt;</a:t>
            </a:r>
          </a:p>
          <a:p>
            <a:pPr>
              <a:lnSpc>
                <a:spcPts val="2940"/>
              </a:lnSpc>
            </a:pP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Lato"/>
                <a:ea typeface="Lato"/>
              </a:rPr>
              <a:t>작업자 단독으로 OK, NG 판별이 힘들 경우 책임자에게 전달 - &gt; 최종 OK, NG 판별</a:t>
            </a:r>
          </a:p>
          <a:p>
            <a:pPr>
              <a:lnSpc>
                <a:spcPts val="2940"/>
              </a:lnSpc>
            </a:pPr>
          </a:p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3131"/>
                </a:solidFill>
                <a:latin typeface="Lato"/>
                <a:ea typeface="Lato"/>
              </a:rPr>
              <a:t>!! 이 때까지 축적된 데이터들의 학습을 통해 OK, NG 판별에 도움이 되는 곳이 목표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85477" y="4769751"/>
            <a:ext cx="6933429" cy="3420186"/>
            <a:chOff x="0" y="0"/>
            <a:chExt cx="1826088" cy="9007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26088" cy="900790"/>
            </a:xfrm>
            <a:custGeom>
              <a:avLst/>
              <a:gdLst/>
              <a:ahLst/>
              <a:cxnLst/>
              <a:rect r="r" b="b" t="t" l="l"/>
              <a:pathLst>
                <a:path h="900790" w="1826088">
                  <a:moveTo>
                    <a:pt x="56947" y="0"/>
                  </a:moveTo>
                  <a:lnTo>
                    <a:pt x="1769141" y="0"/>
                  </a:lnTo>
                  <a:cubicBezTo>
                    <a:pt x="1800592" y="0"/>
                    <a:pt x="1826088" y="25496"/>
                    <a:pt x="1826088" y="56947"/>
                  </a:cubicBezTo>
                  <a:lnTo>
                    <a:pt x="1826088" y="843843"/>
                  </a:lnTo>
                  <a:cubicBezTo>
                    <a:pt x="1826088" y="858946"/>
                    <a:pt x="1820089" y="873431"/>
                    <a:pt x="1809409" y="884110"/>
                  </a:cubicBezTo>
                  <a:cubicBezTo>
                    <a:pt x="1798729" y="894790"/>
                    <a:pt x="1784245" y="900790"/>
                    <a:pt x="1769141" y="900790"/>
                  </a:cubicBezTo>
                  <a:lnTo>
                    <a:pt x="56947" y="900790"/>
                  </a:lnTo>
                  <a:cubicBezTo>
                    <a:pt x="41844" y="900790"/>
                    <a:pt x="27359" y="894790"/>
                    <a:pt x="16679" y="884110"/>
                  </a:cubicBezTo>
                  <a:cubicBezTo>
                    <a:pt x="6000" y="873431"/>
                    <a:pt x="0" y="858946"/>
                    <a:pt x="0" y="843843"/>
                  </a:cubicBezTo>
                  <a:lnTo>
                    <a:pt x="0" y="56947"/>
                  </a:lnTo>
                  <a:cubicBezTo>
                    <a:pt x="0" y="41844"/>
                    <a:pt x="6000" y="27359"/>
                    <a:pt x="16679" y="16679"/>
                  </a:cubicBezTo>
                  <a:cubicBezTo>
                    <a:pt x="27359" y="6000"/>
                    <a:pt x="41844" y="0"/>
                    <a:pt x="56947" y="0"/>
                  </a:cubicBezTo>
                  <a:close/>
                </a:path>
              </a:pathLst>
            </a:custGeom>
            <a:solidFill>
              <a:srgbClr val="262B3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826088" cy="9388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325871" y="4769751"/>
            <a:ext cx="6933429" cy="3420186"/>
            <a:chOff x="0" y="0"/>
            <a:chExt cx="1826088" cy="9007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26088" cy="900790"/>
            </a:xfrm>
            <a:custGeom>
              <a:avLst/>
              <a:gdLst/>
              <a:ahLst/>
              <a:cxnLst/>
              <a:rect r="r" b="b" t="t" l="l"/>
              <a:pathLst>
                <a:path h="900790" w="1826088">
                  <a:moveTo>
                    <a:pt x="56947" y="0"/>
                  </a:moveTo>
                  <a:lnTo>
                    <a:pt x="1769141" y="0"/>
                  </a:lnTo>
                  <a:cubicBezTo>
                    <a:pt x="1800592" y="0"/>
                    <a:pt x="1826088" y="25496"/>
                    <a:pt x="1826088" y="56947"/>
                  </a:cubicBezTo>
                  <a:lnTo>
                    <a:pt x="1826088" y="843843"/>
                  </a:lnTo>
                  <a:cubicBezTo>
                    <a:pt x="1826088" y="858946"/>
                    <a:pt x="1820089" y="873431"/>
                    <a:pt x="1809409" y="884110"/>
                  </a:cubicBezTo>
                  <a:cubicBezTo>
                    <a:pt x="1798729" y="894790"/>
                    <a:pt x="1784245" y="900790"/>
                    <a:pt x="1769141" y="900790"/>
                  </a:cubicBezTo>
                  <a:lnTo>
                    <a:pt x="56947" y="900790"/>
                  </a:lnTo>
                  <a:cubicBezTo>
                    <a:pt x="41844" y="900790"/>
                    <a:pt x="27359" y="894790"/>
                    <a:pt x="16679" y="884110"/>
                  </a:cubicBezTo>
                  <a:cubicBezTo>
                    <a:pt x="6000" y="873431"/>
                    <a:pt x="0" y="858946"/>
                    <a:pt x="0" y="843843"/>
                  </a:cubicBezTo>
                  <a:lnTo>
                    <a:pt x="0" y="56947"/>
                  </a:lnTo>
                  <a:cubicBezTo>
                    <a:pt x="0" y="41844"/>
                    <a:pt x="6000" y="27359"/>
                    <a:pt x="16679" y="16679"/>
                  </a:cubicBezTo>
                  <a:cubicBezTo>
                    <a:pt x="27359" y="6000"/>
                    <a:pt x="41844" y="0"/>
                    <a:pt x="56947" y="0"/>
                  </a:cubicBezTo>
                  <a:close/>
                </a:path>
              </a:pathLst>
            </a:custGeom>
            <a:solidFill>
              <a:srgbClr val="262B3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826088" cy="9388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53515" y="7591405"/>
            <a:ext cx="2705231" cy="598532"/>
          </a:xfrm>
          <a:custGeom>
            <a:avLst/>
            <a:gdLst/>
            <a:ahLst/>
            <a:cxnLst/>
            <a:rect r="r" b="b" t="t" l="l"/>
            <a:pathLst>
              <a:path h="598532" w="2705231">
                <a:moveTo>
                  <a:pt x="0" y="0"/>
                </a:moveTo>
                <a:lnTo>
                  <a:pt x="2705231" y="0"/>
                </a:lnTo>
                <a:lnTo>
                  <a:pt x="2705231" y="598532"/>
                </a:lnTo>
                <a:lnTo>
                  <a:pt x="0" y="5985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015486" y="7591405"/>
            <a:ext cx="2705231" cy="598532"/>
          </a:xfrm>
          <a:custGeom>
            <a:avLst/>
            <a:gdLst/>
            <a:ahLst/>
            <a:cxnLst/>
            <a:rect r="r" b="b" t="t" l="l"/>
            <a:pathLst>
              <a:path h="598532" w="2705231">
                <a:moveTo>
                  <a:pt x="0" y="0"/>
                </a:moveTo>
                <a:lnTo>
                  <a:pt x="2705231" y="0"/>
                </a:lnTo>
                <a:lnTo>
                  <a:pt x="2705231" y="598532"/>
                </a:lnTo>
                <a:lnTo>
                  <a:pt x="0" y="5985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5602483" y="4769751"/>
            <a:ext cx="2705231" cy="598532"/>
          </a:xfrm>
          <a:custGeom>
            <a:avLst/>
            <a:gdLst/>
            <a:ahLst/>
            <a:cxnLst/>
            <a:rect r="r" b="b" t="t" l="l"/>
            <a:pathLst>
              <a:path h="598532" w="2705231">
                <a:moveTo>
                  <a:pt x="0" y="0"/>
                </a:moveTo>
                <a:lnTo>
                  <a:pt x="2705231" y="0"/>
                </a:lnTo>
                <a:lnTo>
                  <a:pt x="2705231" y="598532"/>
                </a:lnTo>
                <a:lnTo>
                  <a:pt x="0" y="5985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14864454" y="4769751"/>
            <a:ext cx="2705231" cy="598532"/>
          </a:xfrm>
          <a:custGeom>
            <a:avLst/>
            <a:gdLst/>
            <a:ahLst/>
            <a:cxnLst/>
            <a:rect r="r" b="b" t="t" l="l"/>
            <a:pathLst>
              <a:path h="598532" w="2705231">
                <a:moveTo>
                  <a:pt x="0" y="0"/>
                </a:moveTo>
                <a:lnTo>
                  <a:pt x="2705231" y="0"/>
                </a:lnTo>
                <a:lnTo>
                  <a:pt x="2705231" y="598532"/>
                </a:lnTo>
                <a:lnTo>
                  <a:pt x="0" y="5985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35282" y="5380714"/>
            <a:ext cx="4857972" cy="713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28374" indent="-464187" lvl="1">
              <a:lnSpc>
                <a:spcPts val="4945"/>
              </a:lnSpc>
              <a:buAutoNum type="arabicPeriod" startAt="1"/>
            </a:pPr>
            <a:r>
              <a:rPr lang="en-US" sz="4300">
                <a:solidFill>
                  <a:srgbClr val="87DDEB"/>
                </a:solidFill>
                <a:ea typeface="Retropix Bold"/>
              </a:rPr>
              <a:t>파일 전처리 과정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64661" y="5380714"/>
            <a:ext cx="4655849" cy="713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5"/>
              </a:lnSpc>
            </a:pPr>
            <a:r>
              <a:rPr lang="en-US" sz="4300">
                <a:solidFill>
                  <a:srgbClr val="87DDEB"/>
                </a:solidFill>
                <a:latin typeface="Retropix Bold"/>
                <a:ea typeface="Retropix Bold"/>
              </a:rPr>
              <a:t>2. 딥러닝 모델 설계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8863553"/>
            <a:ext cx="3863850" cy="989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DONG-A UNIVERSITY</a:t>
            </a:r>
          </a:p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Dept of Computer Enginering</a:t>
            </a:r>
          </a:p>
          <a:p>
            <a:pPr>
              <a:lnSpc>
                <a:spcPts val="266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947988" y="2506131"/>
            <a:ext cx="9583617" cy="134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00"/>
              </a:lnSpc>
            </a:pPr>
            <a:r>
              <a:rPr lang="en-US" sz="8000">
                <a:solidFill>
                  <a:srgbClr val="FFFFFF"/>
                </a:solidFill>
                <a:latin typeface="Retropix Bold"/>
              </a:rPr>
              <a:t>2.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164268" y="2506131"/>
            <a:ext cx="9959464" cy="134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00"/>
              </a:lnSpc>
            </a:pPr>
            <a:r>
              <a:rPr lang="en-US" sz="8000">
                <a:solidFill>
                  <a:srgbClr val="87DDEB"/>
                </a:solidFill>
                <a:latin typeface="Retropix Bold Italics"/>
              </a:rPr>
              <a:t>MISSION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62327" y="6432219"/>
            <a:ext cx="5379728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Lato"/>
                <a:ea typeface="Lato"/>
              </a:rPr>
              <a:t>현재 기업에서 제공하는 데이터 : txt 파일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Lato"/>
                <a:ea typeface="Lato"/>
              </a:rPr>
              <a:t>딥러닝에 사용해야 할 데이터 : csv 파일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968341" y="6432219"/>
            <a:ext cx="5648490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ea typeface="Lato"/>
              </a:rPr>
              <a:t>전처리된 파일을 기반으로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ea typeface="Lato"/>
              </a:rPr>
              <a:t>최적의 효율을 낼 수 있는 딥러닝 모델을 설계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9915" r="0" b="-5675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63610" y="3067259"/>
            <a:ext cx="4526958" cy="4526958"/>
          </a:xfrm>
          <a:custGeom>
            <a:avLst/>
            <a:gdLst/>
            <a:ahLst/>
            <a:cxnLst/>
            <a:rect r="r" b="b" t="t" l="l"/>
            <a:pathLst>
              <a:path h="4526958" w="4526958">
                <a:moveTo>
                  <a:pt x="0" y="0"/>
                </a:moveTo>
                <a:lnTo>
                  <a:pt x="4526958" y="0"/>
                </a:lnTo>
                <a:lnTo>
                  <a:pt x="4526958" y="4526957"/>
                </a:lnTo>
                <a:lnTo>
                  <a:pt x="0" y="45269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90913" y="8992609"/>
            <a:ext cx="6201241" cy="769953"/>
          </a:xfrm>
          <a:custGeom>
            <a:avLst/>
            <a:gdLst/>
            <a:ahLst/>
            <a:cxnLst/>
            <a:rect r="r" b="b" t="t" l="l"/>
            <a:pathLst>
              <a:path h="769953" w="6201241">
                <a:moveTo>
                  <a:pt x="0" y="0"/>
                </a:moveTo>
                <a:lnTo>
                  <a:pt x="6201241" y="0"/>
                </a:lnTo>
                <a:lnTo>
                  <a:pt x="6201241" y="769953"/>
                </a:lnTo>
                <a:lnTo>
                  <a:pt x="0" y="7699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612220" y="2860543"/>
            <a:ext cx="8117562" cy="1267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40"/>
              </a:lnSpc>
            </a:pPr>
            <a:r>
              <a:rPr lang="en-US" sz="7600">
                <a:solidFill>
                  <a:srgbClr val="87DDEB"/>
                </a:solidFill>
                <a:latin typeface="Retropix Bold"/>
              </a:rPr>
              <a:t>2-1 DETAIL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12220" y="4196213"/>
            <a:ext cx="9523825" cy="4287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Lato"/>
                <a:ea typeface="Lato"/>
              </a:rPr>
              <a:t>Q1. 전처리가 꼭 필요한 작업인가요?</a:t>
            </a: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Lato"/>
                <a:ea typeface="Lato"/>
              </a:rPr>
              <a:t>A1. 본 프로젝트 도입 전 불량 제품을 검출하는 것은 온전히 사람의 몫이었습니다.</a:t>
            </a: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Lato"/>
                <a:ea typeface="Lato"/>
              </a:rPr>
              <a:t>     그렇기 때문에 CMM 도입 후 기업에서 사용한 모든 데이터들이 txt 파일로만</a:t>
            </a: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Lato"/>
                <a:ea typeface="Lato"/>
              </a:rPr>
              <a:t>     저장이 되어있고 이를 딥러닝 모델에 학습시켜주기 위해선 CSV 파일로 </a:t>
            </a: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Lato"/>
                <a:ea typeface="Lato"/>
              </a:rPr>
              <a:t>     변환해주는 작업이 필수적이게 되었습니다.</a:t>
            </a:r>
          </a:p>
          <a:p>
            <a:pPr>
              <a:lnSpc>
                <a:spcPts val="3080"/>
              </a:lnSpc>
            </a:pP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Lato"/>
                <a:ea typeface="Lato"/>
              </a:rPr>
              <a:t>Q2. 그렇다면 단순히 데이터 파일들(.txt)의 확장자만 바꿔주는 건가요?</a:t>
            </a: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Lato"/>
                <a:ea typeface="Lato"/>
              </a:rPr>
              <a:t>A2. 아닙니다. 아래 사진의 데이터를 예시로 들면 평면도에서의 측정값, 기준값 등을</a:t>
            </a: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Lato"/>
                <a:ea typeface="Lato"/>
              </a:rPr>
              <a:t>        알 수 있는데, 이렇게 딥러닝 학습에 필요한 부분은 살리되</a:t>
            </a: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Lato"/>
                <a:ea typeface="Lato"/>
              </a:rPr>
              <a:t>        SMmf 행과 같이 딥러닝 학습에 필요 없는 부분은 전처리 과정에서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Lato"/>
                <a:ea typeface="Lato"/>
              </a:rPr>
              <a:t>        모두 삭제 시킬 예정입니다.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863553"/>
            <a:ext cx="3863850" cy="989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DONG-A UNIVERSITY</a:t>
            </a:r>
          </a:p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Dept of Computer Enginering</a:t>
            </a:r>
          </a:p>
          <a:p>
            <a:pPr>
              <a:lnSpc>
                <a:spcPts val="266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4858" y="3060302"/>
            <a:ext cx="4166395" cy="4166395"/>
          </a:xfrm>
          <a:custGeom>
            <a:avLst/>
            <a:gdLst/>
            <a:ahLst/>
            <a:cxnLst/>
            <a:rect r="r" b="b" t="t" l="l"/>
            <a:pathLst>
              <a:path h="4166395" w="4166395">
                <a:moveTo>
                  <a:pt x="0" y="0"/>
                </a:moveTo>
                <a:lnTo>
                  <a:pt x="4166395" y="0"/>
                </a:lnTo>
                <a:lnTo>
                  <a:pt x="4166395" y="4166396"/>
                </a:lnTo>
                <a:lnTo>
                  <a:pt x="0" y="4166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952660" y="2860543"/>
            <a:ext cx="8117562" cy="1267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40"/>
              </a:lnSpc>
            </a:pPr>
            <a:r>
              <a:rPr lang="en-US" sz="7600">
                <a:solidFill>
                  <a:srgbClr val="87DDEB"/>
                </a:solidFill>
                <a:latin typeface="Retropix Bold"/>
              </a:rPr>
              <a:t>2-2 DETAIL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52660" y="4196213"/>
            <a:ext cx="10055729" cy="1944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Lato"/>
                <a:ea typeface="Lato"/>
              </a:rPr>
              <a:t>Q1. 딥러닝 학습에 기준은 정해졌나요?</a:t>
            </a: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Lato"/>
                <a:ea typeface="Lato"/>
              </a:rPr>
              <a:t>A1. 네 우선적으로 부품의 측정값과 기준값의 차이로 딥러닝 학습을 계획하고 있습니다.</a:t>
            </a: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Lato"/>
                <a:ea typeface="Lato"/>
              </a:rPr>
              <a:t>       이후 상한공차와 하한공차까지 반영하여 학습시킬 계획입니다.</a:t>
            </a:r>
          </a:p>
          <a:p>
            <a:pPr>
              <a:lnSpc>
                <a:spcPts val="3080"/>
              </a:lnSpc>
            </a:pP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Lato"/>
                <a:ea typeface="Lato"/>
              </a:rPr>
              <a:t>Q2. (질문 추가)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863553"/>
            <a:ext cx="3863850" cy="989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DONG-A UNIVERSITY</a:t>
            </a:r>
          </a:p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Dept of Computer Enginering</a:t>
            </a:r>
          </a:p>
          <a:p>
            <a:pPr>
              <a:lnSpc>
                <a:spcPts val="266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2B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66607" y="5174516"/>
            <a:ext cx="5232035" cy="2707578"/>
          </a:xfrm>
          <a:custGeom>
            <a:avLst/>
            <a:gdLst/>
            <a:ahLst/>
            <a:cxnLst/>
            <a:rect r="r" b="b" t="t" l="l"/>
            <a:pathLst>
              <a:path h="2707578" w="5232035">
                <a:moveTo>
                  <a:pt x="0" y="0"/>
                </a:moveTo>
                <a:lnTo>
                  <a:pt x="5232035" y="0"/>
                </a:lnTo>
                <a:lnTo>
                  <a:pt x="5232035" y="2707578"/>
                </a:lnTo>
                <a:lnTo>
                  <a:pt x="0" y="27075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50232" y="2100223"/>
            <a:ext cx="5960364" cy="2372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40"/>
              </a:lnSpc>
            </a:pPr>
            <a:r>
              <a:rPr lang="en-US" sz="7600">
                <a:solidFill>
                  <a:srgbClr val="87DDEB"/>
                </a:solidFill>
                <a:latin typeface="Retropix Bold"/>
              </a:rPr>
              <a:t>3. PROGRESS</a:t>
            </a:r>
          </a:p>
          <a:p>
            <a:pPr>
              <a:lnSpc>
                <a:spcPts val="8740"/>
              </a:lnSpc>
            </a:pPr>
            <a:r>
              <a:rPr lang="en-US" sz="7600">
                <a:solidFill>
                  <a:srgbClr val="87DDEB"/>
                </a:solidFill>
                <a:latin typeface="Retropix Bold"/>
              </a:rPr>
              <a:t>&amp; 4. TO DO</a:t>
            </a:r>
          </a:p>
        </p:txBody>
      </p:sp>
      <p:sp>
        <p:nvSpPr>
          <p:cNvPr name="Freeform 4" id="4"/>
          <p:cNvSpPr/>
          <p:nvPr/>
        </p:nvSpPr>
        <p:spPr>
          <a:xfrm flipH="false" flipV="true" rot="5400000">
            <a:off x="4194741" y="2170129"/>
            <a:ext cx="7315200" cy="718220"/>
          </a:xfrm>
          <a:custGeom>
            <a:avLst/>
            <a:gdLst/>
            <a:ahLst/>
            <a:cxnLst/>
            <a:rect r="r" b="b" t="t" l="l"/>
            <a:pathLst>
              <a:path h="718220" w="7315200">
                <a:moveTo>
                  <a:pt x="0" y="718220"/>
                </a:moveTo>
                <a:lnTo>
                  <a:pt x="7315200" y="718220"/>
                </a:lnTo>
                <a:lnTo>
                  <a:pt x="7315200" y="0"/>
                </a:lnTo>
                <a:lnTo>
                  <a:pt x="0" y="0"/>
                </a:lnTo>
                <a:lnTo>
                  <a:pt x="0" y="71822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5400000">
            <a:off x="4194741" y="7907940"/>
            <a:ext cx="7315200" cy="718220"/>
          </a:xfrm>
          <a:custGeom>
            <a:avLst/>
            <a:gdLst/>
            <a:ahLst/>
            <a:cxnLst/>
            <a:rect r="r" b="b" t="t" l="l"/>
            <a:pathLst>
              <a:path h="718220" w="7315200">
                <a:moveTo>
                  <a:pt x="0" y="718220"/>
                </a:moveTo>
                <a:lnTo>
                  <a:pt x="7315200" y="718220"/>
                </a:lnTo>
                <a:lnTo>
                  <a:pt x="7315200" y="0"/>
                </a:lnTo>
                <a:lnTo>
                  <a:pt x="0" y="0"/>
                </a:lnTo>
                <a:lnTo>
                  <a:pt x="0" y="71822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863553"/>
            <a:ext cx="3863850" cy="989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DONG-A UNIVERSITY</a:t>
            </a:r>
          </a:p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Dept of Computer Enginering</a:t>
            </a:r>
          </a:p>
          <a:p>
            <a:pPr>
              <a:lnSpc>
                <a:spcPts val="266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697324" y="1589886"/>
            <a:ext cx="9523825" cy="9364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FF3131"/>
                </a:solidFill>
                <a:latin typeface="Lato"/>
                <a:ea typeface="Lato"/>
              </a:rPr>
              <a:t>완료된 것)</a:t>
            </a:r>
          </a:p>
          <a:p>
            <a:pPr>
              <a:lnSpc>
                <a:spcPts val="3080"/>
              </a:lnSpc>
            </a:pP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Lato"/>
                <a:ea typeface="Lato"/>
              </a:rPr>
              <a:t>● 기업 실무자와의 만남 : 24. 04.02 금륜 ENG *** 대리님과의 만남</a:t>
            </a: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Lato"/>
                <a:ea typeface="Lato"/>
              </a:rPr>
              <a:t>(면담지 사진 첨부)</a:t>
            </a:r>
          </a:p>
          <a:p>
            <a:pPr>
              <a:lnSpc>
                <a:spcPts val="3080"/>
              </a:lnSpc>
            </a:pP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Lato"/>
                <a:ea typeface="Lato"/>
              </a:rPr>
              <a:t>● 전처리 코드 작성 완료 : (txt 파일 사진 첨부 ) -&gt; (csv 파일 사진 첨부)</a:t>
            </a:r>
          </a:p>
          <a:p>
            <a:pPr>
              <a:lnSpc>
                <a:spcPts val="3080"/>
              </a:lnSpc>
            </a:pP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Lato"/>
                <a:ea typeface="Lato"/>
              </a:rPr>
              <a:t>● 딥러닝 모델 설정 완료 : (현재 어떠한 모델을 사용할려고 계획 중)</a:t>
            </a:r>
          </a:p>
          <a:p>
            <a:pPr>
              <a:lnSpc>
                <a:spcPts val="3080"/>
              </a:lnSpc>
            </a:pP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5CE1E6"/>
                </a:solidFill>
                <a:latin typeface="Lato"/>
                <a:ea typeface="Lato"/>
              </a:rPr>
              <a:t>해야 할 것)</a:t>
            </a:r>
          </a:p>
          <a:p>
            <a:pPr>
              <a:lnSpc>
                <a:spcPts val="3080"/>
              </a:lnSpc>
            </a:pP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Lato"/>
                <a:ea typeface="Lato"/>
              </a:rPr>
              <a:t>● 기업 견학 : 5월 중으로 예상 </a:t>
            </a: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Lato"/>
                <a:ea typeface="Lato"/>
              </a:rPr>
              <a:t>                     실무 프로세스와 CMM 을 직접 만나볼 수 있는 좋은 기회라고 생각됨.</a:t>
            </a:r>
          </a:p>
          <a:p>
            <a:pPr>
              <a:lnSpc>
                <a:spcPts val="3080"/>
              </a:lnSpc>
            </a:pP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ea typeface="Lato"/>
              </a:rPr>
              <a:t>● 딥러닝 모델 완성</a:t>
            </a:r>
          </a:p>
          <a:p>
            <a:pPr>
              <a:lnSpc>
                <a:spcPts val="3080"/>
              </a:lnSpc>
            </a:pP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ea typeface="Lato"/>
              </a:rPr>
              <a:t>● 하이퍼 파라미터 조율</a:t>
            </a:r>
          </a:p>
          <a:p>
            <a:pPr>
              <a:lnSpc>
                <a:spcPts val="3080"/>
              </a:lnSpc>
            </a:pP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ea typeface="Lato"/>
              </a:rPr>
              <a:t>● 시각화</a:t>
            </a:r>
          </a:p>
          <a:p>
            <a:pPr>
              <a:lnSpc>
                <a:spcPts val="3080"/>
              </a:lnSpc>
            </a:pPr>
          </a:p>
          <a:p>
            <a:pPr>
              <a:lnSpc>
                <a:spcPts val="3080"/>
              </a:lnSpc>
            </a:pPr>
          </a:p>
          <a:p>
            <a:pPr>
              <a:lnSpc>
                <a:spcPts val="3080"/>
              </a:lnSpc>
            </a:pPr>
          </a:p>
          <a:p>
            <a:pPr>
              <a:lnSpc>
                <a:spcPts val="3080"/>
              </a:lnSpc>
            </a:pPr>
          </a:p>
          <a:p>
            <a:pPr>
              <a:lnSpc>
                <a:spcPts val="30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2B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12163" y="4458970"/>
            <a:ext cx="3723024" cy="1926665"/>
          </a:xfrm>
          <a:custGeom>
            <a:avLst/>
            <a:gdLst/>
            <a:ahLst/>
            <a:cxnLst/>
            <a:rect r="r" b="b" t="t" l="l"/>
            <a:pathLst>
              <a:path h="1926665" w="3723024">
                <a:moveTo>
                  <a:pt x="0" y="0"/>
                </a:moveTo>
                <a:lnTo>
                  <a:pt x="3723025" y="0"/>
                </a:lnTo>
                <a:lnTo>
                  <a:pt x="3723025" y="1926665"/>
                </a:lnTo>
                <a:lnTo>
                  <a:pt x="0" y="19266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922418" y="4230689"/>
            <a:ext cx="2443165" cy="1673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499"/>
              </a:lnSpc>
            </a:pPr>
            <a:r>
              <a:rPr lang="en-US" sz="9999">
                <a:solidFill>
                  <a:srgbClr val="87DDEB"/>
                </a:solidFill>
                <a:latin typeface="Retropix"/>
              </a:rPr>
              <a:t>Q&amp;A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863553"/>
            <a:ext cx="3863850" cy="989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DONG-A UNIVERSITY</a:t>
            </a:r>
          </a:p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Dept of Computer Enginering</a:t>
            </a:r>
          </a:p>
          <a:p>
            <a:pPr>
              <a:lnSpc>
                <a:spcPts val="266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DAGB7XaA8Qs</dc:identifier>
  <dcterms:modified xsi:type="dcterms:W3CDTF">2011-08-01T06:04:30Z</dcterms:modified>
  <cp:revision>1</cp:revision>
  <dc:title>Deep Blue Simple Modern Technology Business Proposal Presentation</dc:title>
</cp:coreProperties>
</file>